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27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1054" y="3688082"/>
            <a:ext cx="5610383" cy="3318745"/>
          </a:xfrm>
        </p:spPr>
        <p:txBody>
          <a:bodyPr anchor="b">
            <a:normAutofit/>
          </a:bodyPr>
          <a:lstStyle>
            <a:lvl1pPr>
              <a:defRPr sz="459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54" y="7006825"/>
            <a:ext cx="5610383" cy="165188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1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8"/>
          <p:cNvSpPr/>
          <p:nvPr/>
        </p:nvSpPr>
        <p:spPr bwMode="auto">
          <a:xfrm>
            <a:off x="-26961" y="6337699"/>
            <a:ext cx="1186152" cy="1146612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9834" y="6643327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5651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1" y="915361"/>
            <a:ext cx="5600819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53" y="3129280"/>
            <a:ext cx="5603187" cy="5540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10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042691"/>
            <a:ext cx="5603187" cy="2154240"/>
          </a:xfrm>
        </p:spPr>
        <p:txBody>
          <a:bodyPr anchor="b"/>
          <a:lstStyle>
            <a:lvl1pPr algn="l">
              <a:defRPr sz="3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5252720"/>
            <a:ext cx="5603187" cy="1261920"/>
          </a:xfrm>
        </p:spPr>
        <p:txBody>
          <a:bodyPr anchor="t"/>
          <a:lstStyle>
            <a:lvl1pPr marL="0" indent="0" algn="l">
              <a:buNone/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1735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1054" y="3133836"/>
            <a:ext cx="2717901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6711" y="3133836"/>
            <a:ext cx="2717529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450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5549" y="3265718"/>
            <a:ext cx="2443407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1053" y="4110903"/>
            <a:ext cx="2717902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7731" y="3260984"/>
            <a:ext cx="2442253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33658" y="4106169"/>
            <a:ext cx="2716328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5198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0450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4553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654263"/>
            <a:ext cx="2235146" cy="1431924"/>
          </a:xfrm>
        </p:spPr>
        <p:txBody>
          <a:bodyPr anchor="b"/>
          <a:lstStyle>
            <a:lvl1pPr algn="l">
              <a:defRPr sz="1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1970" y="654264"/>
            <a:ext cx="3222270" cy="7941946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2344632"/>
            <a:ext cx="2235146" cy="6251573"/>
          </a:xfrm>
        </p:spPr>
        <p:txBody>
          <a:bodyPr/>
          <a:lstStyle>
            <a:lvl1pPr marL="0" indent="0">
              <a:buNone/>
              <a:defRPr sz="119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1125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7040880"/>
            <a:ext cx="5603187" cy="831216"/>
          </a:xfrm>
        </p:spPr>
        <p:txBody>
          <a:bodyPr anchor="b">
            <a:normAutofit/>
          </a:bodyPr>
          <a:lstStyle>
            <a:lvl1pPr algn="l">
              <a:defRPr sz="20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51053" y="931282"/>
            <a:ext cx="5603187" cy="5653956"/>
          </a:xfrm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872096"/>
            <a:ext cx="5603187" cy="724111"/>
          </a:xfrm>
        </p:spPr>
        <p:txBody>
          <a:bodyPr>
            <a:normAutofit/>
          </a:bodyPr>
          <a:lstStyle>
            <a:lvl1pPr marL="0" indent="0">
              <a:buNone/>
              <a:defRPr sz="102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5344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894080"/>
            <a:ext cx="5603187" cy="4571659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1410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53576" y="5140960"/>
            <a:ext cx="4805805" cy="558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3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6389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576322"/>
            <a:ext cx="5603187" cy="3996439"/>
          </a:xfrm>
        </p:spPr>
        <p:txBody>
          <a:bodyPr anchor="b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4892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85048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85048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8055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4" y="920197"/>
            <a:ext cx="5603186" cy="4224029"/>
          </a:xfrm>
        </p:spPr>
        <p:txBody>
          <a:bodyPr anchor="ctr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03187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71946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363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46755" y="920196"/>
            <a:ext cx="1407712" cy="774959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51054" y="920196"/>
            <a:ext cx="4008896" cy="77495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3354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35280"/>
            <a:ext cx="1684020" cy="9736654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7358" y="418"/>
            <a:ext cx="1659431" cy="10051020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55448" cy="10058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3129280"/>
            <a:ext cx="5603187" cy="5699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6540" y="8998132"/>
            <a:ext cx="651423" cy="542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51053" y="8999187"/>
            <a:ext cx="485901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34544" y="1155416"/>
            <a:ext cx="497231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0600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388620" rtl="0" eaLnBrk="1" latinLnBrk="0" hangingPunct="1">
        <a:spcBef>
          <a:spcPct val="0"/>
        </a:spcBef>
        <a:buNone/>
        <a:defRPr sz="306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91465" indent="-291465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53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1508" indent="-242888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715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601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4879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13741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52603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9146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3032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5971540" cy="4252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420"/>
              </a:lnSpc>
              <a:spcBef>
                <a:spcPts val="100"/>
              </a:spcBef>
            </a:pPr>
            <a:r>
              <a:rPr sz="1200" b="1" spc="80" dirty="0">
                <a:latin typeface="Cambria"/>
                <a:cs typeface="Cambria"/>
              </a:rPr>
              <a:t>Unit:</a:t>
            </a:r>
            <a:r>
              <a:rPr sz="1200" b="1" spc="9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4</a:t>
            </a:r>
            <a:endParaRPr sz="1200">
              <a:latin typeface="Cambria"/>
              <a:cs typeface="Cambria"/>
            </a:endParaRPr>
          </a:p>
          <a:p>
            <a:pPr marL="1922145" marR="1915160" algn="ctr">
              <a:lnSpc>
                <a:spcPts val="1420"/>
              </a:lnSpc>
              <a:spcBef>
                <a:spcPts val="45"/>
              </a:spcBef>
            </a:pPr>
            <a:r>
              <a:rPr sz="1200" b="1" spc="80" dirty="0">
                <a:latin typeface="Cambria"/>
                <a:cs typeface="Cambria"/>
              </a:rPr>
              <a:t>Input-Output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Organization </a:t>
            </a:r>
            <a:r>
              <a:rPr sz="1200" b="1" spc="-25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Lecture-5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ts val="1355"/>
              </a:lnSpc>
            </a:pPr>
            <a:r>
              <a:rPr sz="1200" b="1" spc="70" dirty="0">
                <a:latin typeface="Cambria"/>
                <a:cs typeface="Cambria"/>
              </a:rPr>
              <a:t>Direct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Memory</a:t>
            </a:r>
            <a:r>
              <a:rPr sz="1200" b="1" spc="120" dirty="0">
                <a:latin typeface="Cambria"/>
                <a:cs typeface="Cambria"/>
              </a:rPr>
              <a:t> </a:t>
            </a:r>
            <a:r>
              <a:rPr sz="1200" b="1" spc="90" dirty="0">
                <a:latin typeface="Cambria"/>
                <a:cs typeface="Cambria"/>
              </a:rPr>
              <a:t>Access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00">
              <a:latin typeface="Cambria"/>
              <a:cs typeface="Cambria"/>
            </a:endParaRPr>
          </a:p>
          <a:p>
            <a:pPr marL="12700" marR="5080" algn="just">
              <a:lnSpc>
                <a:spcPct val="112799"/>
              </a:lnSpc>
            </a:pPr>
            <a:r>
              <a:rPr sz="1200" spc="60" dirty="0">
                <a:latin typeface="Cambria"/>
                <a:cs typeface="Cambria"/>
              </a:rPr>
              <a:t>The transfer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50" dirty="0">
                <a:latin typeface="Cambria"/>
                <a:cs typeface="Cambria"/>
              </a:rPr>
              <a:t>between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70" dirty="0">
                <a:latin typeface="Cambria"/>
                <a:cs typeface="Cambria"/>
              </a:rPr>
              <a:t>fast </a:t>
            </a:r>
            <a:r>
              <a:rPr sz="1200" spc="55" dirty="0">
                <a:latin typeface="Cambria"/>
                <a:cs typeface="Cambria"/>
              </a:rPr>
              <a:t>storage </a:t>
            </a:r>
            <a:r>
              <a:rPr sz="1200" spc="45" dirty="0">
                <a:latin typeface="Cambria"/>
                <a:cs typeface="Cambria"/>
              </a:rPr>
              <a:t>device </a:t>
            </a:r>
            <a:r>
              <a:rPr sz="1200" spc="120" dirty="0">
                <a:latin typeface="Cambria"/>
                <a:cs typeface="Cambria"/>
              </a:rPr>
              <a:t>such </a:t>
            </a:r>
            <a:r>
              <a:rPr sz="1200" spc="105" dirty="0">
                <a:latin typeface="Cambria"/>
                <a:cs typeface="Cambria"/>
              </a:rPr>
              <a:t>as </a:t>
            </a:r>
            <a:r>
              <a:rPr sz="1200" spc="75" dirty="0">
                <a:latin typeface="Cambria"/>
                <a:cs typeface="Cambria"/>
              </a:rPr>
              <a:t>magnetic disk </a:t>
            </a:r>
            <a:r>
              <a:rPr sz="1200" spc="95" dirty="0">
                <a:latin typeface="Cambria"/>
                <a:cs typeface="Cambria"/>
              </a:rPr>
              <a:t>and 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 is </a:t>
            </a:r>
            <a:r>
              <a:rPr sz="1200" spc="45" dirty="0">
                <a:latin typeface="Cambria"/>
                <a:cs typeface="Cambria"/>
              </a:rPr>
              <a:t>often </a:t>
            </a:r>
            <a:r>
              <a:rPr sz="1200" spc="50" dirty="0">
                <a:latin typeface="Cambria"/>
                <a:cs typeface="Cambria"/>
              </a:rPr>
              <a:t>limited </a:t>
            </a:r>
            <a:r>
              <a:rPr sz="1200" spc="60" dirty="0">
                <a:latin typeface="Cambria"/>
                <a:cs typeface="Cambria"/>
              </a:rPr>
              <a:t>by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speed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40" dirty="0">
                <a:latin typeface="Cambria"/>
                <a:cs typeface="Cambria"/>
              </a:rPr>
              <a:t>CPU. </a:t>
            </a:r>
            <a:r>
              <a:rPr sz="1200" spc="60" dirty="0">
                <a:latin typeface="Cambria"/>
                <a:cs typeface="Cambria"/>
              </a:rPr>
              <a:t>Removing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40" dirty="0">
                <a:latin typeface="Cambria"/>
                <a:cs typeface="Cambria"/>
              </a:rPr>
              <a:t>CPU </a:t>
            </a:r>
            <a:r>
              <a:rPr sz="1200" spc="50" dirty="0">
                <a:latin typeface="Cambria"/>
                <a:cs typeface="Cambria"/>
              </a:rPr>
              <a:t>from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path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50" dirty="0">
                <a:latin typeface="Cambria"/>
                <a:cs typeface="Cambria"/>
              </a:rPr>
              <a:t>letting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peripheral </a:t>
            </a:r>
            <a:r>
              <a:rPr sz="1200" spc="45" dirty="0">
                <a:latin typeface="Cambria"/>
                <a:cs typeface="Cambria"/>
              </a:rPr>
              <a:t>device </a:t>
            </a:r>
            <a:r>
              <a:rPr sz="1200" spc="90" dirty="0">
                <a:latin typeface="Cambria"/>
                <a:cs typeface="Cambria"/>
              </a:rPr>
              <a:t>manage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95" dirty="0">
                <a:latin typeface="Cambria"/>
                <a:cs typeface="Cambria"/>
              </a:rPr>
              <a:t>buses </a:t>
            </a:r>
            <a:r>
              <a:rPr sz="1200" spc="45" dirty="0">
                <a:latin typeface="Cambria"/>
                <a:cs typeface="Cambria"/>
              </a:rPr>
              <a:t>directly </a:t>
            </a:r>
            <a:r>
              <a:rPr sz="1200" spc="60" dirty="0">
                <a:latin typeface="Cambria"/>
                <a:cs typeface="Cambria"/>
              </a:rPr>
              <a:t>would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improve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speed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transfer.</a:t>
            </a:r>
            <a:endParaRPr sz="12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1180"/>
              </a:spcBef>
            </a:pPr>
            <a:r>
              <a:rPr sz="1200" spc="65" dirty="0">
                <a:latin typeface="Cambria"/>
                <a:cs typeface="Cambria"/>
              </a:rPr>
              <a:t>This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technique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called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Direct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Access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(DMA).</a:t>
            </a:r>
            <a:endParaRPr sz="1200">
              <a:latin typeface="Cambria"/>
              <a:cs typeface="Cambria"/>
            </a:endParaRPr>
          </a:p>
          <a:p>
            <a:pPr marL="12700" marR="6350" algn="just">
              <a:lnSpc>
                <a:spcPct val="112799"/>
              </a:lnSpc>
              <a:spcBef>
                <a:spcPts val="980"/>
              </a:spcBef>
            </a:pP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During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DMA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transfer,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140" dirty="0">
                <a:solidFill>
                  <a:srgbClr val="C00000"/>
                </a:solidFill>
                <a:latin typeface="Cambria"/>
                <a:cs typeface="Cambria"/>
              </a:rPr>
              <a:t>CPU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is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idle 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and 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has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no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control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of</a:t>
            </a:r>
            <a:r>
              <a:rPr sz="1200" spc="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memory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buses.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A 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DMA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Controller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takes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over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95" dirty="0">
                <a:solidFill>
                  <a:srgbClr val="C00000"/>
                </a:solidFill>
                <a:latin typeface="Cambria"/>
                <a:cs typeface="Cambria"/>
              </a:rPr>
              <a:t>buses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to 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manage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transfer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directly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between</a:t>
            </a:r>
            <a:r>
              <a:rPr sz="1200" spc="1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1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I/O</a:t>
            </a:r>
            <a:r>
              <a:rPr sz="1200" spc="1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device</a:t>
            </a:r>
            <a:r>
              <a:rPr sz="1200" spc="1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and</a:t>
            </a:r>
            <a:r>
              <a:rPr sz="1200" spc="13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memory.</a:t>
            </a:r>
            <a:r>
              <a:rPr sz="1200" spc="15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The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140" dirty="0">
                <a:latin typeface="Cambria"/>
                <a:cs typeface="Cambria"/>
              </a:rPr>
              <a:t>CPU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may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placed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idle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state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-25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45" dirty="0">
                <a:latin typeface="Cambria"/>
                <a:cs typeface="Cambria"/>
              </a:rPr>
              <a:t>variety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ways.</a:t>
            </a:r>
            <a:endParaRPr sz="1200">
              <a:latin typeface="Cambria"/>
              <a:cs typeface="Cambria"/>
            </a:endParaRPr>
          </a:p>
          <a:p>
            <a:pPr marL="12700" marR="6350" algn="just">
              <a:lnSpc>
                <a:spcPct val="113300"/>
              </a:lnSpc>
              <a:spcBef>
                <a:spcPts val="985"/>
              </a:spcBef>
            </a:pPr>
            <a:r>
              <a:rPr sz="1200" spc="110" dirty="0">
                <a:latin typeface="Cambria"/>
                <a:cs typeface="Cambria"/>
              </a:rPr>
              <a:t>One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common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method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extensively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used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microprocessor  </a:t>
            </a:r>
            <a:r>
              <a:rPr sz="1200" spc="65" dirty="0">
                <a:latin typeface="Cambria"/>
                <a:cs typeface="Cambria"/>
              </a:rPr>
              <a:t>is  </a:t>
            </a:r>
            <a:r>
              <a:rPr sz="1200" spc="40" dirty="0">
                <a:latin typeface="Cambria"/>
                <a:cs typeface="Cambria"/>
              </a:rPr>
              <a:t>to  </a:t>
            </a:r>
            <a:r>
              <a:rPr sz="1200" spc="60" dirty="0">
                <a:latin typeface="Cambria"/>
                <a:cs typeface="Cambria"/>
              </a:rPr>
              <a:t>disable  </a:t>
            </a:r>
            <a:r>
              <a:rPr sz="1200" spc="65" dirty="0">
                <a:latin typeface="Cambria"/>
                <a:cs typeface="Cambria"/>
              </a:rPr>
              <a:t>the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buses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through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special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signals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20" dirty="0">
                <a:latin typeface="Cambria"/>
                <a:cs typeface="Cambria"/>
              </a:rPr>
              <a:t>such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as: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124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135" dirty="0">
                <a:latin typeface="Cambria"/>
                <a:cs typeface="Cambria"/>
              </a:rPr>
              <a:t>Bus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Request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15" dirty="0">
                <a:latin typeface="Cambria"/>
                <a:cs typeface="Cambria"/>
              </a:rPr>
              <a:t>(BR)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254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135" dirty="0">
                <a:latin typeface="Cambria"/>
                <a:cs typeface="Cambria"/>
              </a:rPr>
              <a:t>Bus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Grant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(BG)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6606920"/>
            <a:ext cx="5971540" cy="2412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60" dirty="0">
                <a:latin typeface="Cambria"/>
                <a:cs typeface="Cambria"/>
              </a:rPr>
              <a:t>These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signals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40" dirty="0">
                <a:latin typeface="Cambria"/>
                <a:cs typeface="Cambria"/>
              </a:rPr>
              <a:t>CPU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facilitates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14" dirty="0">
                <a:latin typeface="Cambria"/>
                <a:cs typeface="Cambria"/>
              </a:rPr>
              <a:t>DMA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transfer.</a:t>
            </a:r>
            <a:endParaRPr sz="1200">
              <a:latin typeface="Cambria"/>
              <a:cs typeface="Cambria"/>
            </a:endParaRPr>
          </a:p>
          <a:p>
            <a:pPr marL="469265" marR="7620" indent="-228600" algn="just">
              <a:lnSpc>
                <a:spcPct val="111700"/>
              </a:lnSpc>
              <a:spcBef>
                <a:spcPts val="109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60" dirty="0">
                <a:solidFill>
                  <a:srgbClr val="006FC0"/>
                </a:solidFill>
                <a:latin typeface="Cambria"/>
                <a:cs typeface="Cambria"/>
              </a:rPr>
              <a:t>The </a:t>
            </a:r>
            <a:r>
              <a:rPr sz="1200" spc="135" dirty="0">
                <a:solidFill>
                  <a:srgbClr val="006FC0"/>
                </a:solidFill>
                <a:latin typeface="Cambria"/>
                <a:cs typeface="Cambria"/>
              </a:rPr>
              <a:t>Bus </a:t>
            </a:r>
            <a:r>
              <a:rPr sz="1200" spc="70" dirty="0">
                <a:solidFill>
                  <a:srgbClr val="006FC0"/>
                </a:solidFill>
                <a:latin typeface="Cambria"/>
                <a:cs typeface="Cambria"/>
              </a:rPr>
              <a:t>Request </a:t>
            </a:r>
            <a:r>
              <a:rPr sz="1200" spc="20" dirty="0">
                <a:solidFill>
                  <a:srgbClr val="006FC0"/>
                </a:solidFill>
                <a:latin typeface="Cambria"/>
                <a:cs typeface="Cambria"/>
              </a:rPr>
              <a:t>(BR) </a:t>
            </a:r>
            <a:r>
              <a:rPr sz="1200" spc="85" dirty="0">
                <a:solidFill>
                  <a:srgbClr val="006FC0"/>
                </a:solidFill>
                <a:latin typeface="Cambria"/>
                <a:cs typeface="Cambria"/>
              </a:rPr>
              <a:t>input </a:t>
            </a:r>
            <a:r>
              <a:rPr sz="1200" spc="65" dirty="0">
                <a:solidFill>
                  <a:srgbClr val="006FC0"/>
                </a:solidFill>
                <a:latin typeface="Cambria"/>
                <a:cs typeface="Cambria"/>
              </a:rPr>
              <a:t>is </a:t>
            </a:r>
            <a:r>
              <a:rPr sz="1200" spc="90" dirty="0">
                <a:solidFill>
                  <a:srgbClr val="006FC0"/>
                </a:solidFill>
                <a:latin typeface="Cambria"/>
                <a:cs typeface="Cambria"/>
              </a:rPr>
              <a:t>used </a:t>
            </a:r>
            <a:r>
              <a:rPr sz="1200" spc="60" dirty="0">
                <a:solidFill>
                  <a:srgbClr val="006FC0"/>
                </a:solidFill>
                <a:latin typeface="Cambria"/>
                <a:cs typeface="Cambria"/>
              </a:rPr>
              <a:t>by </a:t>
            </a:r>
            <a:r>
              <a:rPr sz="1200" spc="70" dirty="0">
                <a:solidFill>
                  <a:srgbClr val="006FC0"/>
                </a:solidFill>
                <a:latin typeface="Cambria"/>
                <a:cs typeface="Cambria"/>
              </a:rPr>
              <a:t>the </a:t>
            </a:r>
            <a:r>
              <a:rPr sz="1200" spc="114" dirty="0">
                <a:solidFill>
                  <a:srgbClr val="006FC0"/>
                </a:solidFill>
                <a:latin typeface="Cambria"/>
                <a:cs typeface="Cambria"/>
              </a:rPr>
              <a:t>DMA </a:t>
            </a:r>
            <a:r>
              <a:rPr sz="1200" spc="50" dirty="0">
                <a:solidFill>
                  <a:srgbClr val="006FC0"/>
                </a:solidFill>
                <a:latin typeface="Cambria"/>
                <a:cs typeface="Cambria"/>
              </a:rPr>
              <a:t>controller </a:t>
            </a:r>
            <a:r>
              <a:rPr sz="1200" spc="40" dirty="0">
                <a:solidFill>
                  <a:srgbClr val="006FC0"/>
                </a:solidFill>
                <a:latin typeface="Cambria"/>
                <a:cs typeface="Cambria"/>
              </a:rPr>
              <a:t>to </a:t>
            </a:r>
            <a:r>
              <a:rPr sz="1200" spc="65" dirty="0">
                <a:solidFill>
                  <a:srgbClr val="006FC0"/>
                </a:solidFill>
                <a:latin typeface="Cambria"/>
                <a:cs typeface="Cambria"/>
              </a:rPr>
              <a:t>request </a:t>
            </a:r>
            <a:r>
              <a:rPr sz="1200" spc="70" dirty="0">
                <a:solidFill>
                  <a:srgbClr val="006FC0"/>
                </a:solidFill>
                <a:latin typeface="Cambria"/>
                <a:cs typeface="Cambria"/>
              </a:rPr>
              <a:t>the </a:t>
            </a:r>
            <a:r>
              <a:rPr sz="1200" spc="7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140" dirty="0">
                <a:solidFill>
                  <a:srgbClr val="006FC0"/>
                </a:solidFill>
                <a:latin typeface="Cambria"/>
                <a:cs typeface="Cambria"/>
              </a:rPr>
              <a:t>CPU.</a:t>
            </a:r>
            <a:endParaRPr sz="1200">
              <a:latin typeface="Cambria"/>
              <a:cs typeface="Cambria"/>
            </a:endParaRPr>
          </a:p>
          <a:p>
            <a:pPr marL="926465" marR="8255" lvl="1" indent="-228600" algn="just">
              <a:lnSpc>
                <a:spcPct val="112500"/>
              </a:lnSpc>
              <a:spcBef>
                <a:spcPts val="5"/>
              </a:spcBef>
              <a:buFont typeface="Courier New"/>
              <a:buChar char="o"/>
              <a:tabLst>
                <a:tab pos="927100" algn="l"/>
              </a:tabLst>
            </a:pPr>
            <a:r>
              <a:rPr sz="1200" spc="80" dirty="0">
                <a:latin typeface="Cambria"/>
                <a:cs typeface="Cambria"/>
              </a:rPr>
              <a:t>When </a:t>
            </a:r>
            <a:r>
              <a:rPr sz="1200" spc="75" dirty="0">
                <a:latin typeface="Cambria"/>
                <a:cs typeface="Cambria"/>
              </a:rPr>
              <a:t>this </a:t>
            </a:r>
            <a:r>
              <a:rPr sz="1200" spc="85" dirty="0">
                <a:latin typeface="Cambria"/>
                <a:cs typeface="Cambria"/>
              </a:rPr>
              <a:t>input </a:t>
            </a:r>
            <a:r>
              <a:rPr sz="1200" spc="65" dirty="0">
                <a:latin typeface="Cambria"/>
                <a:cs typeface="Cambria"/>
              </a:rPr>
              <a:t>is active,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40" dirty="0">
                <a:latin typeface="Cambria"/>
                <a:cs typeface="Cambria"/>
              </a:rPr>
              <a:t>CPU </a:t>
            </a:r>
            <a:r>
              <a:rPr sz="1200" spc="65" dirty="0">
                <a:latin typeface="Cambria"/>
                <a:cs typeface="Cambria"/>
              </a:rPr>
              <a:t>terminates </a:t>
            </a:r>
            <a:r>
              <a:rPr sz="1200" spc="70" dirty="0">
                <a:latin typeface="Cambria"/>
                <a:cs typeface="Cambria"/>
              </a:rPr>
              <a:t>the execution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current instruction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70" dirty="0">
                <a:latin typeface="Cambria"/>
                <a:cs typeface="Cambria"/>
              </a:rPr>
              <a:t>places the </a:t>
            </a:r>
            <a:r>
              <a:rPr sz="1200" spc="75" dirty="0">
                <a:latin typeface="Cambria"/>
                <a:cs typeface="Cambria"/>
              </a:rPr>
              <a:t>address </a:t>
            </a:r>
            <a:r>
              <a:rPr sz="1200" spc="114" dirty="0">
                <a:latin typeface="Cambria"/>
                <a:cs typeface="Cambria"/>
              </a:rPr>
              <a:t>bus,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110" dirty="0">
                <a:latin typeface="Cambria"/>
                <a:cs typeface="Cambria"/>
              </a:rPr>
              <a:t>bus </a:t>
            </a:r>
            <a:r>
              <a:rPr sz="1200" spc="105" dirty="0">
                <a:latin typeface="Cambria"/>
                <a:cs typeface="Cambria"/>
              </a:rPr>
              <a:t>and </a:t>
            </a:r>
            <a:r>
              <a:rPr sz="1200" spc="60" dirty="0">
                <a:latin typeface="Cambria"/>
                <a:cs typeface="Cambria"/>
              </a:rPr>
              <a:t>read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write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lines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high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impedance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state.</a:t>
            </a:r>
            <a:endParaRPr sz="1200">
              <a:latin typeface="Cambria"/>
              <a:cs typeface="Cambria"/>
            </a:endParaRPr>
          </a:p>
          <a:p>
            <a:pPr marL="1384300" marR="5715" lvl="2" indent="-229235" algn="just">
              <a:lnSpc>
                <a:spcPct val="112500"/>
              </a:lnSpc>
              <a:buFont typeface="Wingdings"/>
              <a:buChar char=""/>
              <a:tabLst>
                <a:tab pos="1384935" algn="l"/>
              </a:tabLst>
            </a:pPr>
            <a:r>
              <a:rPr sz="1200" spc="85" dirty="0">
                <a:latin typeface="Cambria"/>
                <a:cs typeface="Cambria"/>
              </a:rPr>
              <a:t>High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impedance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state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means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output</a:t>
            </a:r>
            <a:r>
              <a:rPr sz="1200" spc="4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0" dirty="0">
                <a:latin typeface="Cambria"/>
                <a:cs typeface="Cambria"/>
              </a:rPr>
              <a:t> disconnected.</a:t>
            </a:r>
            <a:endParaRPr sz="1200">
              <a:latin typeface="Cambria"/>
              <a:cs typeface="Cambria"/>
            </a:endParaRPr>
          </a:p>
          <a:p>
            <a:pPr marL="469265" marR="5080" indent="-228600" algn="just">
              <a:lnSpc>
                <a:spcPct val="112500"/>
              </a:lnSpc>
              <a:spcBef>
                <a:spcPts val="80"/>
              </a:spcBef>
              <a:buClr>
                <a:srgbClr val="000000"/>
              </a:buClr>
              <a:buFont typeface="Symbol"/>
              <a:buChar char=""/>
              <a:tabLst>
                <a:tab pos="469900" algn="l"/>
              </a:tabLst>
            </a:pPr>
            <a:r>
              <a:rPr sz="1200" spc="60" dirty="0">
                <a:solidFill>
                  <a:srgbClr val="6F2F9F"/>
                </a:solidFill>
                <a:latin typeface="Cambria"/>
                <a:cs typeface="Cambria"/>
              </a:rPr>
              <a:t>The </a:t>
            </a:r>
            <a:r>
              <a:rPr sz="1200" spc="140" dirty="0">
                <a:solidFill>
                  <a:srgbClr val="6F2F9F"/>
                </a:solidFill>
                <a:latin typeface="Cambria"/>
                <a:cs typeface="Cambria"/>
              </a:rPr>
              <a:t>CPU </a:t>
            </a:r>
            <a:r>
              <a:rPr sz="1200" spc="60" dirty="0">
                <a:solidFill>
                  <a:srgbClr val="6F2F9F"/>
                </a:solidFill>
                <a:latin typeface="Cambria"/>
                <a:cs typeface="Cambria"/>
              </a:rPr>
              <a:t>activates </a:t>
            </a:r>
            <a:r>
              <a:rPr sz="1200" spc="70" dirty="0">
                <a:solidFill>
                  <a:srgbClr val="6F2F9F"/>
                </a:solidFill>
                <a:latin typeface="Cambria"/>
                <a:cs typeface="Cambria"/>
              </a:rPr>
              <a:t>the </a:t>
            </a:r>
            <a:r>
              <a:rPr sz="1200" spc="135" dirty="0">
                <a:solidFill>
                  <a:srgbClr val="6F2F9F"/>
                </a:solidFill>
                <a:latin typeface="Cambria"/>
                <a:cs typeface="Cambria"/>
              </a:rPr>
              <a:t>Bus </a:t>
            </a:r>
            <a:r>
              <a:rPr sz="1200" spc="105" dirty="0">
                <a:solidFill>
                  <a:srgbClr val="6F2F9F"/>
                </a:solidFill>
                <a:latin typeface="Cambria"/>
                <a:cs typeface="Cambria"/>
              </a:rPr>
              <a:t>Grant </a:t>
            </a:r>
            <a:r>
              <a:rPr sz="1200" spc="15" dirty="0">
                <a:solidFill>
                  <a:srgbClr val="6F2F9F"/>
                </a:solidFill>
                <a:latin typeface="Cambria"/>
                <a:cs typeface="Cambria"/>
              </a:rPr>
              <a:t>(BR) </a:t>
            </a:r>
            <a:r>
              <a:rPr sz="1200" spc="80" dirty="0">
                <a:solidFill>
                  <a:srgbClr val="6F2F9F"/>
                </a:solidFill>
                <a:latin typeface="Cambria"/>
                <a:cs typeface="Cambria"/>
              </a:rPr>
              <a:t>output </a:t>
            </a:r>
            <a:r>
              <a:rPr sz="1200" spc="40" dirty="0">
                <a:solidFill>
                  <a:srgbClr val="6F2F9F"/>
                </a:solidFill>
                <a:latin typeface="Cambria"/>
                <a:cs typeface="Cambria"/>
              </a:rPr>
              <a:t>to </a:t>
            </a:r>
            <a:r>
              <a:rPr sz="1200" spc="60" dirty="0">
                <a:solidFill>
                  <a:srgbClr val="6F2F9F"/>
                </a:solidFill>
                <a:latin typeface="Cambria"/>
                <a:cs typeface="Cambria"/>
              </a:rPr>
              <a:t>inform </a:t>
            </a:r>
            <a:r>
              <a:rPr sz="1200" spc="70" dirty="0">
                <a:solidFill>
                  <a:srgbClr val="6F2F9F"/>
                </a:solidFill>
                <a:latin typeface="Cambria"/>
                <a:cs typeface="Cambria"/>
              </a:rPr>
              <a:t>the </a:t>
            </a:r>
            <a:r>
              <a:rPr sz="1200" spc="60" dirty="0">
                <a:solidFill>
                  <a:srgbClr val="6F2F9F"/>
                </a:solidFill>
                <a:latin typeface="Cambria"/>
                <a:cs typeface="Cambria"/>
              </a:rPr>
              <a:t>external </a:t>
            </a:r>
            <a:r>
              <a:rPr sz="1200" spc="114" dirty="0">
                <a:solidFill>
                  <a:srgbClr val="6F2F9F"/>
                </a:solidFill>
                <a:latin typeface="Cambria"/>
                <a:cs typeface="Cambria"/>
              </a:rPr>
              <a:t>DMA </a:t>
            </a:r>
            <a:r>
              <a:rPr sz="1200" spc="120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6F2F9F"/>
                </a:solidFill>
                <a:latin typeface="Cambria"/>
                <a:cs typeface="Cambria"/>
              </a:rPr>
              <a:t>that </a:t>
            </a:r>
            <a:r>
              <a:rPr sz="1200" spc="70" dirty="0">
                <a:solidFill>
                  <a:srgbClr val="6F2F9F"/>
                </a:solidFill>
                <a:latin typeface="Cambria"/>
                <a:cs typeface="Cambria"/>
              </a:rPr>
              <a:t>the </a:t>
            </a:r>
            <a:r>
              <a:rPr sz="1200" spc="135" dirty="0">
                <a:solidFill>
                  <a:srgbClr val="6F2F9F"/>
                </a:solidFill>
                <a:latin typeface="Cambria"/>
                <a:cs typeface="Cambria"/>
              </a:rPr>
              <a:t>Bus </a:t>
            </a:r>
            <a:r>
              <a:rPr sz="1200" spc="70" dirty="0">
                <a:solidFill>
                  <a:srgbClr val="6F2F9F"/>
                </a:solidFill>
                <a:latin typeface="Cambria"/>
                <a:cs typeface="Cambria"/>
              </a:rPr>
              <a:t>Request </a:t>
            </a:r>
            <a:r>
              <a:rPr sz="1200" spc="15" dirty="0">
                <a:solidFill>
                  <a:srgbClr val="6F2F9F"/>
                </a:solidFill>
                <a:latin typeface="Cambria"/>
                <a:cs typeface="Cambria"/>
              </a:rPr>
              <a:t>(BR) </a:t>
            </a:r>
            <a:r>
              <a:rPr sz="1200" spc="105" dirty="0">
                <a:solidFill>
                  <a:srgbClr val="6F2F9F"/>
                </a:solidFill>
                <a:latin typeface="Cambria"/>
                <a:cs typeface="Cambria"/>
              </a:rPr>
              <a:t>can </a:t>
            </a:r>
            <a:r>
              <a:rPr sz="1200" spc="50" dirty="0">
                <a:solidFill>
                  <a:srgbClr val="6F2F9F"/>
                </a:solidFill>
                <a:latin typeface="Cambria"/>
                <a:cs typeface="Cambria"/>
              </a:rPr>
              <a:t>now </a:t>
            </a:r>
            <a:r>
              <a:rPr sz="1200" spc="75" dirty="0">
                <a:solidFill>
                  <a:srgbClr val="6F2F9F"/>
                </a:solidFill>
                <a:latin typeface="Cambria"/>
                <a:cs typeface="Cambria"/>
              </a:rPr>
              <a:t>take </a:t>
            </a:r>
            <a:r>
              <a:rPr sz="1200" spc="55" dirty="0">
                <a:solidFill>
                  <a:srgbClr val="6F2F9F"/>
                </a:solidFill>
                <a:latin typeface="Cambria"/>
                <a:cs typeface="Cambria"/>
              </a:rPr>
              <a:t>control </a:t>
            </a:r>
            <a:r>
              <a:rPr sz="1200" spc="25" dirty="0">
                <a:solidFill>
                  <a:srgbClr val="6F2F9F"/>
                </a:solidFill>
                <a:latin typeface="Cambria"/>
                <a:cs typeface="Cambria"/>
              </a:rPr>
              <a:t>of </a:t>
            </a:r>
            <a:r>
              <a:rPr sz="1200" spc="70" dirty="0">
                <a:solidFill>
                  <a:srgbClr val="6F2F9F"/>
                </a:solidFill>
                <a:latin typeface="Cambria"/>
                <a:cs typeface="Cambria"/>
              </a:rPr>
              <a:t>the </a:t>
            </a:r>
            <a:r>
              <a:rPr sz="1200" spc="95" dirty="0">
                <a:solidFill>
                  <a:srgbClr val="6F2F9F"/>
                </a:solidFill>
                <a:latin typeface="Cambria"/>
                <a:cs typeface="Cambria"/>
              </a:rPr>
              <a:t>buses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85" dirty="0">
                <a:latin typeface="Cambria"/>
                <a:cs typeface="Cambria"/>
              </a:rPr>
              <a:t>conduct 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without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processor.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287" y="4811540"/>
            <a:ext cx="5387151" cy="15774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296671"/>
            <a:ext cx="5972175" cy="2563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15" algn="just">
              <a:lnSpc>
                <a:spcPct val="112900"/>
              </a:lnSpc>
              <a:spcBef>
                <a:spcPts val="95"/>
              </a:spcBef>
            </a:pPr>
            <a:r>
              <a:rPr sz="1200" spc="80" dirty="0">
                <a:latin typeface="Cambria"/>
                <a:cs typeface="Cambria"/>
              </a:rPr>
              <a:t>When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14" dirty="0">
                <a:latin typeface="Cambria"/>
                <a:cs typeface="Cambria"/>
              </a:rPr>
              <a:t>DMA </a:t>
            </a:r>
            <a:r>
              <a:rPr sz="1200" spc="70" dirty="0">
                <a:latin typeface="Cambria"/>
                <a:cs typeface="Cambria"/>
              </a:rPr>
              <a:t>terminates the transfer, </a:t>
            </a:r>
            <a:r>
              <a:rPr sz="1200" spc="35" dirty="0">
                <a:latin typeface="Cambria"/>
                <a:cs typeface="Cambria"/>
              </a:rPr>
              <a:t>it </a:t>
            </a:r>
            <a:r>
              <a:rPr sz="1200" spc="65" dirty="0">
                <a:latin typeface="Cambria"/>
                <a:cs typeface="Cambria"/>
              </a:rPr>
              <a:t>disables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35" dirty="0">
                <a:latin typeface="Cambria"/>
                <a:cs typeface="Cambria"/>
              </a:rPr>
              <a:t>Bus </a:t>
            </a:r>
            <a:r>
              <a:rPr sz="1200" spc="70" dirty="0">
                <a:latin typeface="Cambria"/>
                <a:cs typeface="Cambria"/>
              </a:rPr>
              <a:t>Request </a:t>
            </a:r>
            <a:r>
              <a:rPr sz="1200" spc="15" dirty="0">
                <a:latin typeface="Cambria"/>
                <a:cs typeface="Cambria"/>
              </a:rPr>
              <a:t>(BR)  </a:t>
            </a:r>
            <a:r>
              <a:rPr sz="1200" spc="70" dirty="0">
                <a:latin typeface="Cambria"/>
                <a:cs typeface="Cambria"/>
              </a:rPr>
              <a:t>line.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  </a:t>
            </a:r>
            <a:r>
              <a:rPr sz="1200" spc="140" dirty="0">
                <a:latin typeface="Cambria"/>
                <a:cs typeface="Cambria"/>
              </a:rPr>
              <a:t>CPU </a:t>
            </a:r>
            <a:r>
              <a:rPr sz="1200" spc="65" dirty="0">
                <a:latin typeface="Cambria"/>
                <a:cs typeface="Cambria"/>
              </a:rPr>
              <a:t>disables </a:t>
            </a:r>
            <a:r>
              <a:rPr sz="1200" spc="75" dirty="0">
                <a:latin typeface="Cambria"/>
                <a:cs typeface="Cambria"/>
              </a:rPr>
              <a:t>the </a:t>
            </a:r>
            <a:r>
              <a:rPr sz="1200" spc="135" dirty="0">
                <a:latin typeface="Cambria"/>
                <a:cs typeface="Cambria"/>
              </a:rPr>
              <a:t>Bus </a:t>
            </a:r>
            <a:r>
              <a:rPr sz="1200" spc="85" dirty="0">
                <a:latin typeface="Cambria"/>
                <a:cs typeface="Cambria"/>
              </a:rPr>
              <a:t>Grant(BG), </a:t>
            </a:r>
            <a:r>
              <a:rPr sz="1200" spc="80" dirty="0">
                <a:latin typeface="Cambria"/>
                <a:cs typeface="Cambria"/>
              </a:rPr>
              <a:t>takes </a:t>
            </a:r>
            <a:r>
              <a:rPr sz="1200" spc="55" dirty="0">
                <a:latin typeface="Cambria"/>
                <a:cs typeface="Cambria"/>
              </a:rPr>
              <a:t>control </a:t>
            </a:r>
            <a:r>
              <a:rPr sz="1200" spc="25" dirty="0">
                <a:latin typeface="Cambria"/>
                <a:cs typeface="Cambria"/>
              </a:rPr>
              <a:t>of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95" dirty="0">
                <a:latin typeface="Cambria"/>
                <a:cs typeface="Cambria"/>
              </a:rPr>
              <a:t>buses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70" dirty="0">
                <a:latin typeface="Cambria"/>
                <a:cs typeface="Cambria"/>
              </a:rPr>
              <a:t>return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its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normal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operation.</a:t>
            </a:r>
            <a:endParaRPr sz="12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1175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made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several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ways:</a:t>
            </a:r>
            <a:endParaRPr sz="1200">
              <a:latin typeface="Cambria"/>
              <a:cs typeface="Cambria"/>
            </a:endParaRPr>
          </a:p>
          <a:p>
            <a:pPr marL="469265" marR="6985" indent="-228600" algn="just">
              <a:lnSpc>
                <a:spcPct val="112100"/>
              </a:lnSpc>
              <a:spcBef>
                <a:spcPts val="108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b="1" spc="85" dirty="0">
                <a:latin typeface="Cambria"/>
                <a:cs typeface="Cambria"/>
              </a:rPr>
              <a:t>DMA</a:t>
            </a:r>
            <a:r>
              <a:rPr sz="1200" b="1" spc="9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Burst:</a:t>
            </a:r>
            <a:r>
              <a:rPr sz="1200" b="1" spc="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 </a:t>
            </a:r>
            <a:r>
              <a:rPr sz="1200" spc="110" dirty="0">
                <a:latin typeface="Cambria"/>
                <a:cs typeface="Cambria"/>
              </a:rPr>
              <a:t>DMA </a:t>
            </a:r>
            <a:r>
              <a:rPr sz="1200" spc="95" dirty="0">
                <a:latin typeface="Cambria"/>
                <a:cs typeface="Cambria"/>
              </a:rPr>
              <a:t>Burst </a:t>
            </a:r>
            <a:r>
              <a:rPr sz="1200" spc="70" dirty="0">
                <a:latin typeface="Cambria"/>
                <a:cs typeface="Cambria"/>
              </a:rPr>
              <a:t>transfer,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5" dirty="0">
                <a:latin typeface="Cambria"/>
                <a:cs typeface="Cambria"/>
              </a:rPr>
              <a:t>block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sequence </a:t>
            </a:r>
            <a:r>
              <a:rPr sz="1200" spc="65" dirty="0">
                <a:latin typeface="Cambria"/>
                <a:cs typeface="Cambria"/>
              </a:rPr>
              <a:t>consisting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number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50" dirty="0">
                <a:latin typeface="Cambria"/>
                <a:cs typeface="Cambria"/>
              </a:rPr>
              <a:t>words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60" dirty="0">
                <a:latin typeface="Cambria"/>
                <a:cs typeface="Cambria"/>
              </a:rPr>
              <a:t>transferred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90" dirty="0">
                <a:latin typeface="Cambria"/>
                <a:cs typeface="Cambria"/>
              </a:rPr>
              <a:t>continuous </a:t>
            </a:r>
            <a:r>
              <a:rPr sz="1200" spc="80" dirty="0">
                <a:latin typeface="Cambria"/>
                <a:cs typeface="Cambria"/>
              </a:rPr>
              <a:t>burst </a:t>
            </a:r>
            <a:r>
              <a:rPr sz="1200" spc="45" dirty="0">
                <a:latin typeface="Cambria"/>
                <a:cs typeface="Cambria"/>
              </a:rPr>
              <a:t>while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14" dirty="0">
                <a:latin typeface="Cambria"/>
                <a:cs typeface="Cambria"/>
              </a:rPr>
              <a:t>DMA </a:t>
            </a:r>
            <a:r>
              <a:rPr sz="1200" spc="50" dirty="0">
                <a:latin typeface="Cambria"/>
                <a:cs typeface="Cambria"/>
              </a:rPr>
              <a:t>controller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master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buses.</a:t>
            </a:r>
            <a:endParaRPr sz="1200">
              <a:latin typeface="Cambria"/>
              <a:cs typeface="Cambria"/>
            </a:endParaRPr>
          </a:p>
          <a:p>
            <a:pPr marL="469265" marR="5080" indent="-228600" algn="just">
              <a:lnSpc>
                <a:spcPct val="112500"/>
              </a:lnSpc>
              <a:spcBef>
                <a:spcPts val="8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b="1" spc="105" dirty="0">
                <a:latin typeface="Cambria"/>
                <a:cs typeface="Cambria"/>
              </a:rPr>
              <a:t>Cycle </a:t>
            </a:r>
            <a:r>
              <a:rPr sz="1200" b="1" spc="75" dirty="0">
                <a:latin typeface="Cambria"/>
                <a:cs typeface="Cambria"/>
              </a:rPr>
              <a:t>Stealing: </a:t>
            </a:r>
            <a:r>
              <a:rPr sz="1200" spc="80" dirty="0">
                <a:latin typeface="Cambria"/>
                <a:cs typeface="Cambria"/>
              </a:rPr>
              <a:t>Cycle </a:t>
            </a:r>
            <a:r>
              <a:rPr sz="1200" spc="65" dirty="0">
                <a:latin typeface="Cambria"/>
                <a:cs typeface="Cambria"/>
              </a:rPr>
              <a:t>stealing </a:t>
            </a:r>
            <a:r>
              <a:rPr sz="1200" spc="50" dirty="0">
                <a:latin typeface="Cambria"/>
                <a:cs typeface="Cambria"/>
              </a:rPr>
              <a:t>allows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14" dirty="0">
                <a:latin typeface="Cambria"/>
                <a:cs typeface="Cambria"/>
              </a:rPr>
              <a:t>DMA </a:t>
            </a:r>
            <a:r>
              <a:rPr sz="1200" spc="45" dirty="0">
                <a:latin typeface="Cambria"/>
                <a:cs typeface="Cambria"/>
              </a:rPr>
              <a:t>controller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60" dirty="0">
                <a:latin typeface="Cambria"/>
                <a:cs typeface="Cambria"/>
              </a:rPr>
              <a:t>transfer one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35" dirty="0">
                <a:latin typeface="Cambria"/>
                <a:cs typeface="Cambria"/>
              </a:rPr>
              <a:t>word  </a:t>
            </a:r>
            <a:r>
              <a:rPr sz="1200" spc="75" dirty="0">
                <a:latin typeface="Cambria"/>
                <a:cs typeface="Cambria"/>
              </a:rPr>
              <a:t>at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75" dirty="0">
                <a:latin typeface="Cambria"/>
                <a:cs typeface="Cambria"/>
              </a:rPr>
              <a:t>time, </a:t>
            </a:r>
            <a:r>
              <a:rPr sz="1200" spc="45" dirty="0">
                <a:latin typeface="Cambria"/>
                <a:cs typeface="Cambria"/>
              </a:rPr>
              <a:t>after  </a:t>
            </a:r>
            <a:r>
              <a:rPr sz="1200" spc="75" dirty="0">
                <a:latin typeface="Cambria"/>
                <a:cs typeface="Cambria"/>
              </a:rPr>
              <a:t>which </a:t>
            </a:r>
            <a:r>
              <a:rPr sz="1200" spc="35" dirty="0">
                <a:latin typeface="Cambria"/>
                <a:cs typeface="Cambria"/>
              </a:rPr>
              <a:t>it  </a:t>
            </a:r>
            <a:r>
              <a:rPr sz="1200" spc="110" dirty="0">
                <a:latin typeface="Cambria"/>
                <a:cs typeface="Cambria"/>
              </a:rPr>
              <a:t>must </a:t>
            </a:r>
            <a:r>
              <a:rPr sz="1200" spc="70" dirty="0">
                <a:latin typeface="Cambria"/>
                <a:cs typeface="Cambria"/>
              </a:rPr>
              <a:t>return </a:t>
            </a:r>
            <a:r>
              <a:rPr sz="1200" spc="55" dirty="0">
                <a:latin typeface="Cambria"/>
                <a:cs typeface="Cambria"/>
              </a:rPr>
              <a:t>control  </a:t>
            </a:r>
            <a:r>
              <a:rPr sz="1200" spc="25" dirty="0">
                <a:latin typeface="Cambria"/>
                <a:cs typeface="Cambria"/>
              </a:rPr>
              <a:t>of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95" dirty="0">
                <a:latin typeface="Cambria"/>
                <a:cs typeface="Cambria"/>
              </a:rPr>
              <a:t>buses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40" dirty="0">
                <a:latin typeface="Cambria"/>
                <a:cs typeface="Cambria"/>
              </a:rPr>
              <a:t>CPU. </a:t>
            </a: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140" dirty="0">
                <a:latin typeface="Cambria"/>
                <a:cs typeface="Cambria"/>
              </a:rPr>
              <a:t>CPU </a:t>
            </a:r>
            <a:r>
              <a:rPr sz="1200" spc="50" dirty="0">
                <a:latin typeface="Cambria"/>
                <a:cs typeface="Cambria"/>
              </a:rPr>
              <a:t>merely </a:t>
            </a:r>
            <a:r>
              <a:rPr sz="1200" spc="60" dirty="0">
                <a:latin typeface="Cambria"/>
                <a:cs typeface="Cambria"/>
              </a:rPr>
              <a:t>delays its </a:t>
            </a:r>
            <a:r>
              <a:rPr sz="1200" spc="55" dirty="0">
                <a:latin typeface="Cambria"/>
                <a:cs typeface="Cambria"/>
              </a:rPr>
              <a:t>operation </a:t>
            </a:r>
            <a:r>
              <a:rPr sz="1200" spc="25" dirty="0">
                <a:latin typeface="Cambria"/>
                <a:cs typeface="Cambria"/>
              </a:rPr>
              <a:t>for </a:t>
            </a:r>
            <a:r>
              <a:rPr sz="1200" spc="60" dirty="0">
                <a:latin typeface="Cambria"/>
                <a:cs typeface="Cambria"/>
              </a:rPr>
              <a:t>one </a:t>
            </a: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60" dirty="0">
                <a:latin typeface="Cambria"/>
                <a:cs typeface="Cambria"/>
              </a:rPr>
              <a:t>cycle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allow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direct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I/O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steal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one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cycle.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390</Words>
  <Application>Microsoft Office PowerPoint</Application>
  <PresentationFormat>Custom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Cambria</vt:lpstr>
      <vt:lpstr>Century Gothic</vt:lpstr>
      <vt:lpstr>Courier New</vt:lpstr>
      <vt:lpstr>Symbol</vt:lpstr>
      <vt:lpstr>Wingdings</vt:lpstr>
      <vt:lpstr>Wingdings 3</vt:lpstr>
      <vt:lpstr>Wisp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ADEVEN</dc:creator>
  <cp:lastModifiedBy>hp</cp:lastModifiedBy>
  <cp:revision>1</cp:revision>
  <dcterms:created xsi:type="dcterms:W3CDTF">2022-07-26T08:38:52Z</dcterms:created>
  <dcterms:modified xsi:type="dcterms:W3CDTF">2022-07-26T08:39:19Z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2022-03-01T00:00:00Z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